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12" r:id="rId1"/>
  </p:sldMasterIdLst>
  <p:sldIdLst>
    <p:sldId id="256" r:id="rId2"/>
    <p:sldId id="263" r:id="rId3"/>
    <p:sldId id="257" r:id="rId4"/>
    <p:sldId id="258" r:id="rId5"/>
    <p:sldId id="262" r:id="rId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031" autoAdjust="0"/>
    <p:restoredTop sz="94660"/>
  </p:normalViewPr>
  <p:slideViewPr>
    <p:cSldViewPr snapToGrid="0">
      <p:cViewPr varScale="1">
        <p:scale>
          <a:sx n="63" d="100"/>
          <a:sy n="63" d="100"/>
        </p:scale>
        <p:origin x="52" y="10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Title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509213"/>
          </a:xfrm>
        </p:spPr>
        <p:txBody>
          <a:bodyPr anchor="b">
            <a:normAutofit/>
          </a:bodyPr>
          <a:lstStyle>
            <a:lvl1pPr algn="ctr">
              <a:defRPr sz="48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886200"/>
            <a:ext cx="8689976" cy="1371599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93D309-6B34-4B0D-B8FA-E32D65E5A5FC}" type="datetimeFigureOut">
              <a:rPr lang="ru-RU" smtClean="0"/>
              <a:t>21.12.2019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831D3C-4385-4001-96D3-7FD49D318B4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8424756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10363826" cy="3424107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93D309-6B34-4B0D-B8FA-E32D65E5A5FC}" type="datetimeFigureOut">
              <a:rPr lang="ru-RU" smtClean="0"/>
              <a:t>21.12.2019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831D3C-4385-4001-96D3-7FD49D318B4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5649380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828563"/>
            <a:ext cx="10351752" cy="2736819"/>
          </a:xfrm>
        </p:spPr>
        <p:txBody>
          <a:bodyPr anchor="b">
            <a:normAutofit/>
          </a:bodyPr>
          <a:lstStyle>
            <a:lvl1pPr>
              <a:defRPr sz="4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4" y="3657457"/>
            <a:ext cx="10351752" cy="1368183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93D309-6B34-4B0D-B8FA-E32D65E5A5FC}" type="datetimeFigureOut">
              <a:rPr lang="ru-RU" smtClean="0"/>
              <a:t>21.12.2019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831D3C-4385-4001-96D3-7FD49D318B4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9271906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5106026" cy="3424107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6172200" y="2367092"/>
            <a:ext cx="5105400" cy="3424107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93D309-6B34-4B0D-B8FA-E32D65E5A5FC}" type="datetimeFigureOut">
              <a:rPr lang="ru-RU" smtClean="0"/>
              <a:t>21.12.2019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831D3C-4385-4001-96D3-7FD49D318B4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515982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6328" y="2371018"/>
            <a:ext cx="4873474" cy="679994"/>
          </a:xfrm>
        </p:spPr>
        <p:txBody>
          <a:bodyPr anchor="b">
            <a:noAutofit/>
          </a:bodyPr>
          <a:lstStyle>
            <a:lvl1pPr marL="0" indent="0">
              <a:lnSpc>
                <a:spcPct val="8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913774" y="3051012"/>
            <a:ext cx="5106027" cy="2740187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96423" y="2371018"/>
            <a:ext cx="4881804" cy="679994"/>
          </a:xfrm>
        </p:spPr>
        <p:txBody>
          <a:bodyPr anchor="b">
            <a:noAutofit/>
          </a:bodyPr>
          <a:lstStyle>
            <a:lvl1pPr marL="0" indent="0">
              <a:lnSpc>
                <a:spcPct val="8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6172200" y="3051012"/>
            <a:ext cx="5105401" cy="2740187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93D309-6B34-4B0D-B8FA-E32D65E5A5FC}" type="datetimeFigureOut">
              <a:rPr lang="ru-RU" smtClean="0"/>
              <a:t>21.12.2019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831D3C-4385-4001-96D3-7FD49D318B4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903471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93D309-6B34-4B0D-B8FA-E32D65E5A5FC}" type="datetimeFigureOut">
              <a:rPr lang="ru-RU" smtClean="0"/>
              <a:t>21.12.2019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831D3C-4385-4001-96D3-7FD49D318B4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872211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93D309-6B34-4B0D-B8FA-E32D65E5A5FC}" type="datetimeFigureOut">
              <a:rPr lang="ru-RU" smtClean="0"/>
              <a:t>21.12.2019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831D3C-4385-4001-96D3-7FD49D318B4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3388037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09600"/>
            <a:ext cx="3935688" cy="2023252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78062" y="609600"/>
            <a:ext cx="6200163" cy="5181599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2632852"/>
            <a:ext cx="3935689" cy="3158348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93D309-6B34-4B0D-B8FA-E32D65E5A5FC}" type="datetimeFigureOut">
              <a:rPr lang="ru-RU" smtClean="0"/>
              <a:t>21.12.2019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831D3C-4385-4001-96D3-7FD49D318B4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8990723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5934969" cy="2023254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24803" y="609601"/>
            <a:ext cx="3255358" cy="5181600"/>
          </a:xfrm>
          <a:prstGeom prst="roundRect">
            <a:avLst>
              <a:gd name="adj" fmla="val 4943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2632852"/>
            <a:ext cx="5934949" cy="3158347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93D309-6B34-4B0D-B8FA-E32D65E5A5FC}" type="datetimeFigureOut">
              <a:rPr lang="ru-RU" smtClean="0"/>
              <a:t>21.12.2019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831D3C-4385-4001-96D3-7FD49D318B4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2216446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4289374"/>
            <a:ext cx="10364432" cy="81161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84744" y="698261"/>
            <a:ext cx="9822532" cy="3214136"/>
          </a:xfrm>
          <a:prstGeom prst="roundRect">
            <a:avLst>
              <a:gd name="adj" fmla="val 4944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5108728"/>
            <a:ext cx="10364452" cy="682472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93D309-6B34-4B0D-B8FA-E32D65E5A5FC}" type="datetimeFigureOut">
              <a:rPr lang="ru-RU" smtClean="0"/>
              <a:t>21.12.2019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831D3C-4385-4001-96D3-7FD49D318B4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0830268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599"/>
            <a:ext cx="10364452" cy="3427245"/>
          </a:xfrm>
        </p:spPr>
        <p:txBody>
          <a:bodyPr anchor="ctr"/>
          <a:lstStyle>
            <a:lvl1pPr algn="ctr"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204821"/>
            <a:ext cx="10364452" cy="1586380"/>
          </a:xfrm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93D309-6B34-4B0D-B8FA-E32D65E5A5FC}" type="datetimeFigureOut">
              <a:rPr lang="ru-RU" smtClean="0"/>
              <a:t>21.12.2019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831D3C-4385-4001-96D3-7FD49D318B4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811133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9478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4372796"/>
            <a:ext cx="10364452" cy="1421053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93D309-6B34-4B0D-B8FA-E32D65E5A5FC}" type="datetimeFigureOut">
              <a:rPr lang="ru-RU" smtClean="0"/>
              <a:t>21.12.2019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831D3C-4385-4001-96D3-7FD49D318B41}" type="slidenum">
              <a:rPr lang="ru-RU" smtClean="0"/>
              <a:t>‹#›</a:t>
            </a:fld>
            <a:endParaRPr lang="ru-RU"/>
          </a:p>
        </p:txBody>
      </p:sp>
      <p:sp>
        <p:nvSpPr>
          <p:cNvPr id="13" name="TextBox 12"/>
          <p:cNvSpPr txBox="1"/>
          <p:nvPr/>
        </p:nvSpPr>
        <p:spPr>
          <a:xfrm>
            <a:off x="1001488" y="75416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557558" y="29935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42659362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2138721"/>
            <a:ext cx="10364452" cy="2511835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662335"/>
            <a:ext cx="10364452" cy="1140644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93D309-6B34-4B0D-B8FA-E32D65E5A5FC}" type="datetimeFigureOut">
              <a:rPr lang="ru-RU" smtClean="0"/>
              <a:t>21.12.2019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831D3C-4385-4001-96D3-7FD49D318B4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2845442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ри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10364452" cy="1605094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74" y="2367093"/>
            <a:ext cx="3298976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74" y="2943355"/>
            <a:ext cx="3298976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52389" y="2367093"/>
            <a:ext cx="329152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348" y="2943355"/>
            <a:ext cx="3303351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2367093"/>
            <a:ext cx="33049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3298" y="2943355"/>
            <a:ext cx="3304928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93D309-6B34-4B0D-B8FA-E32D65E5A5FC}" type="datetimeFigureOut">
              <a:rPr lang="ru-RU" smtClean="0"/>
              <a:t>21.12.2019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831D3C-4385-4001-96D3-7FD49D318B4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1860908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толбец с тремя рисунк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74" y="610772"/>
            <a:ext cx="10364452" cy="1603922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74" y="4204820"/>
            <a:ext cx="3296409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913774" y="2367093"/>
            <a:ext cx="3296409" cy="1524000"/>
          </a:xfrm>
          <a:prstGeom prst="roundRect">
            <a:avLst>
              <a:gd name="adj" fmla="val 9363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74" y="4781082"/>
            <a:ext cx="3296409" cy="101011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59" y="4204820"/>
            <a:ext cx="33018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441348" y="2367093"/>
            <a:ext cx="3303352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48" y="4781080"/>
            <a:ext cx="3303352" cy="1010119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4204820"/>
            <a:ext cx="330068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973298" y="2367093"/>
            <a:ext cx="3304928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173" y="4781078"/>
            <a:ext cx="3305053" cy="1010121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93D309-6B34-4B0D-B8FA-E32D65E5A5FC}" type="datetimeFigureOut">
              <a:rPr lang="ru-RU" smtClean="0"/>
              <a:t>21.12.2019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831D3C-4385-4001-96D3-7FD49D318B4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1133050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2367093"/>
            <a:ext cx="10364452" cy="3424107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93D309-6B34-4B0D-B8FA-E32D65E5A5FC}" type="datetimeFigureOut">
              <a:rPr lang="ru-RU" smtClean="0"/>
              <a:t>21.12.2019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831D3C-4385-4001-96D3-7FD49D318B4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5232574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09601"/>
            <a:ext cx="2553326" cy="518159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609601"/>
            <a:ext cx="7658724" cy="5181599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93D309-6B34-4B0D-B8FA-E32D65E5A5FC}" type="datetimeFigureOut">
              <a:rPr lang="ru-RU" smtClean="0"/>
              <a:t>21.12.2019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831D3C-4385-4001-96D3-7FD49D318B4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5683111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93D309-6B34-4B0D-B8FA-E32D65E5A5FC}" type="datetimeFigureOut">
              <a:rPr lang="ru-RU" smtClean="0"/>
              <a:t>22.12.2019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831D3C-4385-4001-96D3-7FD49D318B4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0992908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20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5" y="2367093"/>
            <a:ext cx="10364452" cy="34241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7" y="58832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7793D309-6B34-4B0D-B8FA-E32D65E5A5FC}" type="datetimeFigureOut">
              <a:rPr lang="ru-RU" smtClean="0"/>
              <a:t>21.12.2019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74" y="5883275"/>
            <a:ext cx="667288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6421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51831D3C-4385-4001-96D3-7FD49D318B4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836118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3" r:id="rId1"/>
    <p:sldLayoutId id="2147483714" r:id="rId2"/>
    <p:sldLayoutId id="2147483715" r:id="rId3"/>
    <p:sldLayoutId id="2147483716" r:id="rId4"/>
    <p:sldLayoutId id="2147483717" r:id="rId5"/>
    <p:sldLayoutId id="2147483718" r:id="rId6"/>
    <p:sldLayoutId id="2147483719" r:id="rId7"/>
    <p:sldLayoutId id="2147483720" r:id="rId8"/>
    <p:sldLayoutId id="2147483721" r:id="rId9"/>
    <p:sldLayoutId id="2147483722" r:id="rId10"/>
    <p:sldLayoutId id="2147483723" r:id="rId11"/>
    <p:sldLayoutId id="2147483724" r:id="rId12"/>
    <p:sldLayoutId id="2147483725" r:id="rId13"/>
    <p:sldLayoutId id="2147483726" r:id="rId14"/>
    <p:sldLayoutId id="2147483727" r:id="rId15"/>
    <p:sldLayoutId id="2147483728" r:id="rId16"/>
    <p:sldLayoutId id="2147483729" r:id="rId17"/>
    <p:sldLayoutId id="2147483730" r:id="rId18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3600" kern="1200" cap="all" baseline="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tx1"/>
        </a:buClr>
        <a:buFont typeface="Arial" panose="020B0604020202020204" pitchFamily="34" charset="0"/>
        <a:buChar char="•"/>
        <a:defRPr sz="20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8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6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710267" y="1606680"/>
            <a:ext cx="7766936" cy="4035974"/>
          </a:xfrm>
        </p:spPr>
        <p:txBody>
          <a:bodyPr>
            <a:normAutofit fontScale="90000"/>
          </a:bodyPr>
          <a:lstStyle/>
          <a:p>
            <a:r>
              <a:rPr lang="ru-RU" b="1" dirty="0"/>
              <a:t>Лекция №8</a:t>
            </a:r>
            <a:br>
              <a:rPr lang="ru-RU" b="1" dirty="0"/>
            </a:br>
            <a:r>
              <a:rPr lang="ru-RU" b="1" dirty="0"/>
              <a:t/>
            </a:r>
            <a:br>
              <a:rPr lang="ru-RU" b="1" dirty="0"/>
            </a:br>
            <a:r>
              <a:rPr lang="ru-RU" b="1" dirty="0" err="1"/>
              <a:t>Тақырыбы</a:t>
            </a:r>
            <a:r>
              <a:rPr lang="ru-RU" b="1" dirty="0"/>
              <a:t>: </a:t>
            </a:r>
            <a:r>
              <a:rPr lang="ru-RU" b="1" dirty="0" err="1"/>
              <a:t>Іріленген</a:t>
            </a:r>
            <a:r>
              <a:rPr lang="ru-RU" b="1" dirty="0"/>
              <a:t> </a:t>
            </a:r>
            <a:r>
              <a:rPr lang="ru-RU" b="1" dirty="0" err="1"/>
              <a:t>сметалық</a:t>
            </a:r>
            <a:r>
              <a:rPr lang="ru-RU" b="1" dirty="0"/>
              <a:t> </a:t>
            </a:r>
            <a:r>
              <a:rPr lang="ru-RU" b="1" dirty="0" err="1"/>
              <a:t>нормалар</a:t>
            </a:r>
            <a:r>
              <a:rPr lang="ru-RU" b="1" dirty="0"/>
              <a:t> мен </a:t>
            </a:r>
            <a:r>
              <a:rPr lang="ru-RU" b="1" dirty="0" err="1"/>
              <a:t>прейскуранттар</a:t>
            </a:r>
            <a:r>
              <a:rPr lang="ru-RU" b="1" dirty="0"/>
              <a:t/>
            </a:r>
            <a:br>
              <a:rPr lang="ru-RU" b="1" dirty="0"/>
            </a:br>
            <a:r>
              <a:rPr lang="kk-KZ" dirty="0"/>
              <a:t> 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0217203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93152" y="1329910"/>
            <a:ext cx="8946541" cy="5975130"/>
          </a:xfrm>
        </p:spPr>
        <p:txBody>
          <a:bodyPr/>
          <a:lstStyle/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endParaRPr lang="ru-RU" b="1" dirty="0"/>
          </a:p>
          <a:p>
            <a:pPr marL="0" indent="0">
              <a:buNone/>
            </a:pPr>
            <a:endParaRPr lang="ru-RU" b="1" dirty="0"/>
          </a:p>
          <a:p>
            <a:pPr marL="0" indent="0">
              <a:buNone/>
            </a:pPr>
            <a:endParaRPr lang="ru-RU" b="1" dirty="0"/>
          </a:p>
          <a:p>
            <a:endParaRPr lang="ru-RU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1361440" y="1412240"/>
            <a:ext cx="969264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k-KZ" sz="3200" b="1" dirty="0"/>
              <a:t>Лекция жоспары:</a:t>
            </a:r>
          </a:p>
          <a:p>
            <a:r>
              <a:rPr lang="kk-KZ" sz="3200" b="1" dirty="0"/>
              <a:t>1.Прейскуранттарды өңдеудің негізгі принциптері</a:t>
            </a:r>
          </a:p>
          <a:p>
            <a:r>
              <a:rPr lang="kk-KZ" sz="3200" b="1" dirty="0"/>
              <a:t>2. Іріленген сметалық нормалар (ІСН)</a:t>
            </a:r>
            <a:endParaRPr lang="kk-KZ" sz="3200" b="1" dirty="0"/>
          </a:p>
        </p:txBody>
      </p:sp>
    </p:spTree>
    <p:extLst>
      <p:ext uri="{BB962C8B-B14F-4D97-AF65-F5344CB8AC3E}">
        <p14:creationId xmlns:p14="http://schemas.microsoft.com/office/powerpoint/2010/main" val="188764206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Объект 4"/>
          <p:cNvSpPr>
            <a:spLocks noGrp="1"/>
          </p:cNvSpPr>
          <p:nvPr>
            <p:ph idx="1"/>
          </p:nvPr>
        </p:nvSpPr>
        <p:spPr>
          <a:xfrm>
            <a:off x="233680" y="304800"/>
            <a:ext cx="11958320" cy="6553200"/>
          </a:xfrm>
        </p:spPr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ru-RU" dirty="0" err="1"/>
              <a:t>Құрылыс</a:t>
            </a:r>
            <a:r>
              <a:rPr lang="ru-RU" dirty="0"/>
              <a:t> </a:t>
            </a:r>
            <a:r>
              <a:rPr lang="ru-RU" dirty="0" err="1"/>
              <a:t>ұйымдармен</a:t>
            </a:r>
            <a:r>
              <a:rPr lang="ru-RU" dirty="0"/>
              <a:t> </a:t>
            </a:r>
            <a:r>
              <a:rPr lang="ru-RU" dirty="0" err="1"/>
              <a:t>орындайтын</a:t>
            </a:r>
            <a:r>
              <a:rPr lang="ru-RU" dirty="0"/>
              <a:t> </a:t>
            </a:r>
            <a:r>
              <a:rPr lang="ru-RU" dirty="0" err="1"/>
              <a:t>жұмыстарға</a:t>
            </a:r>
            <a:r>
              <a:rPr lang="ru-RU" dirty="0"/>
              <a:t>, </a:t>
            </a:r>
            <a:r>
              <a:rPr lang="ru-RU" dirty="0" err="1"/>
              <a:t>өнімдерге</a:t>
            </a:r>
            <a:r>
              <a:rPr lang="ru-RU" dirty="0"/>
              <a:t> </a:t>
            </a:r>
            <a:r>
              <a:rPr lang="ru-RU" dirty="0" err="1"/>
              <a:t>бөлек</a:t>
            </a:r>
            <a:r>
              <a:rPr lang="ru-RU" dirty="0"/>
              <a:t> </a:t>
            </a:r>
            <a:r>
              <a:rPr lang="ru-RU" dirty="0" err="1"/>
              <a:t>қалалар</a:t>
            </a:r>
            <a:r>
              <a:rPr lang="ru-RU" dirty="0"/>
              <a:t> мен </a:t>
            </a:r>
            <a:r>
              <a:rPr lang="ru-RU" dirty="0" err="1"/>
              <a:t>аймақтар</a:t>
            </a:r>
            <a:r>
              <a:rPr lang="ru-RU" dirty="0"/>
              <a:t> </a:t>
            </a:r>
            <a:r>
              <a:rPr lang="ru-RU" dirty="0" err="1"/>
              <a:t>бойынша</a:t>
            </a:r>
            <a:r>
              <a:rPr lang="ru-RU" dirty="0"/>
              <a:t> </a:t>
            </a:r>
            <a:r>
              <a:rPr lang="ru-RU" dirty="0" err="1"/>
              <a:t>нақты</a:t>
            </a:r>
            <a:r>
              <a:rPr lang="ru-RU" dirty="0"/>
              <a:t> </a:t>
            </a:r>
            <a:r>
              <a:rPr lang="ru-RU" dirty="0" err="1"/>
              <a:t>бағаларды</a:t>
            </a:r>
            <a:r>
              <a:rPr lang="ru-RU" dirty="0"/>
              <a:t> </a:t>
            </a:r>
            <a:r>
              <a:rPr lang="ru-RU" dirty="0" err="1"/>
              <a:t>құруға</a:t>
            </a:r>
            <a:r>
              <a:rPr lang="ru-RU" dirty="0"/>
              <a:t> </a:t>
            </a:r>
            <a:r>
              <a:rPr lang="ru-RU" dirty="0" err="1"/>
              <a:t>шартты</a:t>
            </a:r>
            <a:r>
              <a:rPr lang="ru-RU" dirty="0"/>
              <a:t> </a:t>
            </a:r>
            <a:r>
              <a:rPr lang="ru-RU" dirty="0" err="1"/>
              <a:t>дағдайы</a:t>
            </a:r>
            <a:r>
              <a:rPr lang="ru-RU" dirty="0"/>
              <a:t> </a:t>
            </a:r>
            <a:r>
              <a:rPr lang="ru-RU" dirty="0" err="1"/>
              <a:t>болып</a:t>
            </a:r>
            <a:r>
              <a:rPr lang="ru-RU" dirty="0"/>
              <a:t> </a:t>
            </a:r>
            <a:r>
              <a:rPr lang="ru-RU" dirty="0" err="1"/>
              <a:t>қажетті</a:t>
            </a:r>
            <a:r>
              <a:rPr lang="ru-RU" dirty="0"/>
              <a:t> </a:t>
            </a:r>
            <a:r>
              <a:rPr lang="ru-RU" dirty="0" err="1"/>
              <a:t>жобалық</a:t>
            </a:r>
            <a:r>
              <a:rPr lang="ru-RU" dirty="0"/>
              <a:t> </a:t>
            </a:r>
            <a:r>
              <a:rPr lang="ru-RU" dirty="0" err="1"/>
              <a:t>сметалық</a:t>
            </a:r>
            <a:r>
              <a:rPr lang="ru-RU" dirty="0"/>
              <a:t> </a:t>
            </a:r>
            <a:r>
              <a:rPr lang="ru-RU" dirty="0" err="1"/>
              <a:t>базаны</a:t>
            </a:r>
            <a:r>
              <a:rPr lang="ru-RU" dirty="0"/>
              <a:t> </a:t>
            </a:r>
            <a:r>
              <a:rPr lang="ru-RU" dirty="0" err="1"/>
              <a:t>жасау</a:t>
            </a:r>
            <a:r>
              <a:rPr lang="ru-RU" dirty="0"/>
              <a:t> </a:t>
            </a:r>
            <a:r>
              <a:rPr lang="ru-RU" dirty="0" err="1"/>
              <a:t>және</a:t>
            </a:r>
            <a:r>
              <a:rPr lang="ru-RU" dirty="0"/>
              <a:t> </a:t>
            </a:r>
            <a:r>
              <a:rPr lang="ru-RU" dirty="0" err="1"/>
              <a:t>оның</a:t>
            </a:r>
            <a:r>
              <a:rPr lang="ru-RU" dirty="0"/>
              <a:t> </a:t>
            </a:r>
            <a:r>
              <a:rPr lang="ru-RU" dirty="0" err="1"/>
              <a:t>негізінде</a:t>
            </a:r>
            <a:r>
              <a:rPr lang="ru-RU" dirty="0"/>
              <a:t> </a:t>
            </a:r>
            <a:r>
              <a:rPr lang="ru-RU" dirty="0" err="1"/>
              <a:t>прейскуранттарды</a:t>
            </a:r>
            <a:r>
              <a:rPr lang="ru-RU" dirty="0"/>
              <a:t> </a:t>
            </a:r>
            <a:r>
              <a:rPr lang="ru-RU" dirty="0" err="1"/>
              <a:t>өңдеу</a:t>
            </a:r>
            <a:r>
              <a:rPr lang="ru-RU" dirty="0"/>
              <a:t>.</a:t>
            </a:r>
          </a:p>
          <a:p>
            <a:pPr marL="0" indent="0">
              <a:buNone/>
            </a:pPr>
            <a:r>
              <a:rPr lang="ru-RU" dirty="0"/>
              <a:t>Прейскурант </a:t>
            </a:r>
            <a:r>
              <a:rPr lang="ru-RU" dirty="0" err="1"/>
              <a:t>деп</a:t>
            </a:r>
            <a:r>
              <a:rPr lang="ru-RU" dirty="0"/>
              <a:t> </a:t>
            </a:r>
            <a:r>
              <a:rPr lang="ru-RU" dirty="0" err="1"/>
              <a:t>құрылыс</a:t>
            </a:r>
            <a:r>
              <a:rPr lang="ru-RU" dirty="0"/>
              <a:t> </a:t>
            </a:r>
            <a:r>
              <a:rPr lang="ru-RU" dirty="0" err="1"/>
              <a:t>ұйымының</a:t>
            </a:r>
            <a:r>
              <a:rPr lang="ru-RU" dirty="0"/>
              <a:t> </a:t>
            </a:r>
            <a:r>
              <a:rPr lang="ru-RU" dirty="0" err="1"/>
              <a:t>соңғы</a:t>
            </a:r>
            <a:r>
              <a:rPr lang="ru-RU" dirty="0"/>
              <a:t> </a:t>
            </a:r>
            <a:r>
              <a:rPr lang="ru-RU" dirty="0" err="1"/>
              <a:t>өнімнің</a:t>
            </a:r>
            <a:r>
              <a:rPr lang="ru-RU" dirty="0"/>
              <a:t> </a:t>
            </a:r>
            <a:r>
              <a:rPr lang="ru-RU" dirty="0" err="1"/>
              <a:t>бағасын</a:t>
            </a:r>
            <a:r>
              <a:rPr lang="ru-RU" dirty="0"/>
              <a:t> </a:t>
            </a:r>
            <a:r>
              <a:rPr lang="ru-RU" dirty="0" err="1"/>
              <a:t>айтады</a:t>
            </a:r>
            <a:r>
              <a:rPr lang="ru-RU" dirty="0"/>
              <a:t>, </a:t>
            </a:r>
            <a:r>
              <a:rPr lang="ru-RU" dirty="0" err="1"/>
              <a:t>ол</a:t>
            </a:r>
            <a:r>
              <a:rPr lang="ru-RU" dirty="0"/>
              <a:t> </a:t>
            </a:r>
            <a:r>
              <a:rPr lang="ru-RU" dirty="0" err="1"/>
              <a:t>сметалық</a:t>
            </a:r>
            <a:r>
              <a:rPr lang="ru-RU" dirty="0"/>
              <a:t>  </a:t>
            </a:r>
            <a:r>
              <a:rPr lang="ru-RU" dirty="0" err="1"/>
              <a:t>құнның</a:t>
            </a:r>
            <a:r>
              <a:rPr lang="ru-RU" dirty="0"/>
              <a:t> </a:t>
            </a:r>
            <a:r>
              <a:rPr lang="ru-RU" dirty="0" err="1"/>
              <a:t>тұрақтылығын</a:t>
            </a:r>
            <a:r>
              <a:rPr lang="ru-RU" dirty="0"/>
              <a:t> </a:t>
            </a:r>
            <a:r>
              <a:rPr lang="ru-RU" dirty="0" err="1"/>
              <a:t>қамтамасыз</a:t>
            </a:r>
            <a:r>
              <a:rPr lang="ru-RU" dirty="0"/>
              <a:t> </a:t>
            </a:r>
            <a:r>
              <a:rPr lang="ru-RU" dirty="0" err="1"/>
              <a:t>етеді</a:t>
            </a:r>
            <a:r>
              <a:rPr lang="ru-RU" dirty="0"/>
              <a:t>.</a:t>
            </a:r>
          </a:p>
          <a:p>
            <a:endParaRPr lang="ru-RU" dirty="0"/>
          </a:p>
          <a:p>
            <a:pPr marL="0" indent="0">
              <a:buNone/>
            </a:pPr>
            <a:r>
              <a:rPr lang="ru-RU" dirty="0"/>
              <a:t>1.Прейскуранттарды </a:t>
            </a:r>
            <a:r>
              <a:rPr lang="ru-RU" dirty="0" err="1"/>
              <a:t>өңдеудің</a:t>
            </a:r>
            <a:r>
              <a:rPr lang="ru-RU" dirty="0"/>
              <a:t> </a:t>
            </a:r>
            <a:r>
              <a:rPr lang="ru-RU" dirty="0" err="1"/>
              <a:t>негізгі</a:t>
            </a:r>
            <a:r>
              <a:rPr lang="ru-RU" dirty="0"/>
              <a:t> </a:t>
            </a:r>
            <a:r>
              <a:rPr lang="ru-RU" dirty="0" err="1"/>
              <a:t>принциптері</a:t>
            </a:r>
            <a:endParaRPr lang="ru-RU" dirty="0"/>
          </a:p>
          <a:p>
            <a:endParaRPr lang="ru-RU" dirty="0"/>
          </a:p>
          <a:p>
            <a:pPr marL="0" indent="0">
              <a:buNone/>
            </a:pPr>
            <a:r>
              <a:rPr lang="ru-RU" dirty="0"/>
              <a:t>1.	</a:t>
            </a:r>
            <a:r>
              <a:rPr lang="ru-RU" dirty="0" err="1"/>
              <a:t>Прейскуранттың</a:t>
            </a:r>
            <a:r>
              <a:rPr lang="ru-RU" dirty="0"/>
              <a:t> </a:t>
            </a:r>
            <a:r>
              <a:rPr lang="ru-RU" dirty="0" err="1"/>
              <a:t>ішіндегі</a:t>
            </a:r>
            <a:r>
              <a:rPr lang="ru-RU" dirty="0"/>
              <a:t> </a:t>
            </a:r>
            <a:r>
              <a:rPr lang="ru-RU" dirty="0" err="1"/>
              <a:t>сметалық</a:t>
            </a:r>
            <a:r>
              <a:rPr lang="ru-RU" dirty="0"/>
              <a:t> </a:t>
            </a:r>
            <a:r>
              <a:rPr lang="ru-RU" dirty="0" err="1"/>
              <a:t>бағалар</a:t>
            </a:r>
            <a:r>
              <a:rPr lang="ru-RU" dirty="0"/>
              <a:t> </a:t>
            </a:r>
            <a:r>
              <a:rPr lang="ru-RU" dirty="0" err="1"/>
              <a:t>типтік</a:t>
            </a:r>
            <a:r>
              <a:rPr lang="ru-RU" dirty="0"/>
              <a:t> </a:t>
            </a:r>
            <a:r>
              <a:rPr lang="ru-RU" dirty="0" err="1"/>
              <a:t>жобамен</a:t>
            </a:r>
            <a:r>
              <a:rPr lang="ru-RU" dirty="0"/>
              <a:t> </a:t>
            </a:r>
            <a:r>
              <a:rPr lang="ru-RU" dirty="0" err="1"/>
              <a:t>қарастырылған</a:t>
            </a:r>
            <a:r>
              <a:rPr lang="ru-RU" dirty="0"/>
              <a:t> </a:t>
            </a:r>
            <a:r>
              <a:rPr lang="ru-RU" dirty="0" err="1"/>
              <a:t>барлық</a:t>
            </a:r>
            <a:r>
              <a:rPr lang="ru-RU" dirty="0"/>
              <a:t> </a:t>
            </a:r>
            <a:r>
              <a:rPr lang="ru-RU" dirty="0" err="1"/>
              <a:t>құрылыс</a:t>
            </a:r>
            <a:r>
              <a:rPr lang="ru-RU" dirty="0"/>
              <a:t> </a:t>
            </a:r>
            <a:r>
              <a:rPr lang="ru-RU" dirty="0" err="1"/>
              <a:t>және</a:t>
            </a:r>
            <a:r>
              <a:rPr lang="ru-RU" dirty="0"/>
              <a:t> </a:t>
            </a:r>
            <a:r>
              <a:rPr lang="ru-RU" dirty="0" err="1" smtClean="0"/>
              <a:t>жинақтау</a:t>
            </a:r>
            <a:r>
              <a:rPr lang="ru-RU" dirty="0" smtClean="0"/>
              <a:t> </a:t>
            </a:r>
            <a:r>
              <a:rPr lang="ru-RU" dirty="0" err="1" smtClean="0"/>
              <a:t>жұмыстарының</a:t>
            </a:r>
            <a:r>
              <a:rPr lang="ru-RU" dirty="0" smtClean="0"/>
              <a:t> </a:t>
            </a:r>
            <a:r>
              <a:rPr lang="ru-RU" dirty="0" err="1"/>
              <a:t>құнын</a:t>
            </a:r>
            <a:r>
              <a:rPr lang="ru-RU" dirty="0"/>
              <a:t> </a:t>
            </a:r>
            <a:r>
              <a:rPr lang="ru-RU" dirty="0" err="1"/>
              <a:t>ескереді</a:t>
            </a:r>
            <a:r>
              <a:rPr lang="ru-RU" dirty="0"/>
              <a:t>.</a:t>
            </a:r>
          </a:p>
          <a:p>
            <a:pPr marL="0" indent="0">
              <a:buNone/>
            </a:pPr>
            <a:r>
              <a:rPr lang="ru-RU" dirty="0"/>
              <a:t>2.	</a:t>
            </a:r>
            <a:r>
              <a:rPr lang="ru-RU" dirty="0" err="1"/>
              <a:t>Сметалық</a:t>
            </a:r>
            <a:r>
              <a:rPr lang="ru-RU" dirty="0"/>
              <a:t> </a:t>
            </a:r>
            <a:r>
              <a:rPr lang="ru-RU" dirty="0" err="1"/>
              <a:t>бағада</a:t>
            </a:r>
            <a:r>
              <a:rPr lang="ru-RU" dirty="0"/>
              <a:t> </a:t>
            </a:r>
            <a:r>
              <a:rPr lang="ru-RU" dirty="0" err="1"/>
              <a:t>үстеме</a:t>
            </a:r>
            <a:r>
              <a:rPr lang="ru-RU" dirty="0"/>
              <a:t> </a:t>
            </a:r>
            <a:r>
              <a:rPr lang="ru-RU" dirty="0" err="1"/>
              <a:t>шығындар</a:t>
            </a:r>
            <a:r>
              <a:rPr lang="ru-RU" dirty="0"/>
              <a:t> мен </a:t>
            </a:r>
            <a:r>
              <a:rPr lang="ru-RU" dirty="0" err="1"/>
              <a:t>нормаланбайтын</a:t>
            </a:r>
            <a:r>
              <a:rPr lang="ru-RU" dirty="0"/>
              <a:t> </a:t>
            </a:r>
            <a:r>
              <a:rPr lang="ru-RU" dirty="0" err="1"/>
              <a:t>шығындар</a:t>
            </a:r>
            <a:r>
              <a:rPr lang="ru-RU" dirty="0"/>
              <a:t>   </a:t>
            </a:r>
          </a:p>
          <a:p>
            <a:pPr marL="0" indent="0">
              <a:buNone/>
            </a:pPr>
            <a:r>
              <a:rPr lang="ru-RU" dirty="0"/>
              <a:t>      </a:t>
            </a:r>
            <a:r>
              <a:rPr lang="ru-RU" dirty="0" err="1"/>
              <a:t>ескерілген</a:t>
            </a:r>
            <a:r>
              <a:rPr lang="ru-RU" dirty="0"/>
              <a:t>.</a:t>
            </a:r>
          </a:p>
          <a:p>
            <a:pPr marL="0" indent="0">
              <a:buNone/>
            </a:pPr>
            <a:r>
              <a:rPr lang="ru-RU" dirty="0"/>
              <a:t>1.	</a:t>
            </a:r>
            <a:r>
              <a:rPr lang="ru-RU" dirty="0" err="1"/>
              <a:t>Сметалық</a:t>
            </a:r>
            <a:r>
              <a:rPr lang="ru-RU" dirty="0"/>
              <a:t> </a:t>
            </a:r>
            <a:r>
              <a:rPr lang="ru-RU" dirty="0" err="1"/>
              <a:t>бағада</a:t>
            </a:r>
            <a:r>
              <a:rPr lang="ru-RU" dirty="0"/>
              <a:t> </a:t>
            </a:r>
            <a:r>
              <a:rPr lang="ru-RU" dirty="0" err="1"/>
              <a:t>қосымша</a:t>
            </a:r>
            <a:r>
              <a:rPr lang="ru-RU" dirty="0"/>
              <a:t> </a:t>
            </a:r>
            <a:r>
              <a:rPr lang="ru-RU" dirty="0" err="1"/>
              <a:t>шығындар</a:t>
            </a:r>
            <a:r>
              <a:rPr lang="ru-RU" dirty="0"/>
              <a:t> (ҚМЖ </a:t>
            </a:r>
            <a:r>
              <a:rPr lang="ru-RU" dirty="0" err="1"/>
              <a:t>қыстық</a:t>
            </a:r>
            <a:r>
              <a:rPr lang="ru-RU" dirty="0"/>
              <a:t> </a:t>
            </a:r>
            <a:r>
              <a:rPr lang="ru-RU" dirty="0" err="1"/>
              <a:t>қымбаттауы</a:t>
            </a:r>
            <a:r>
              <a:rPr lang="ru-RU" dirty="0"/>
              <a:t> </a:t>
            </a:r>
            <a:r>
              <a:rPr lang="ru-RU" dirty="0" err="1"/>
              <a:t>уақытша</a:t>
            </a:r>
            <a:r>
              <a:rPr lang="ru-RU" dirty="0"/>
              <a:t> </a:t>
            </a:r>
            <a:r>
              <a:rPr lang="ru-RU" dirty="0" err="1"/>
              <a:t>үйлер</a:t>
            </a:r>
            <a:r>
              <a:rPr lang="ru-RU" dirty="0"/>
              <a:t> мен </a:t>
            </a:r>
            <a:r>
              <a:rPr lang="ru-RU" dirty="0" err="1"/>
              <a:t>ғимараттар</a:t>
            </a:r>
            <a:r>
              <a:rPr lang="ru-RU" dirty="0"/>
              <a:t>, </a:t>
            </a:r>
            <a:r>
              <a:rPr lang="ru-RU" dirty="0" err="1"/>
              <a:t>ескерілмеген</a:t>
            </a:r>
            <a:r>
              <a:rPr lang="ru-RU" dirty="0"/>
              <a:t> </a:t>
            </a:r>
            <a:r>
              <a:rPr lang="ru-RU" dirty="0" err="1"/>
              <a:t>шығындар</a:t>
            </a:r>
            <a:r>
              <a:rPr lang="ru-RU" dirty="0"/>
              <a:t>) </a:t>
            </a:r>
            <a:r>
              <a:rPr lang="ru-RU" dirty="0" err="1"/>
              <a:t>алынған</a:t>
            </a:r>
            <a:r>
              <a:rPr lang="ru-RU" dirty="0"/>
              <a:t>.</a:t>
            </a:r>
          </a:p>
          <a:p>
            <a:pPr marL="0" indent="0">
              <a:buNone/>
            </a:pPr>
            <a:r>
              <a:rPr lang="ru-RU" dirty="0"/>
              <a:t>2.	</a:t>
            </a:r>
            <a:r>
              <a:rPr lang="ru-RU" dirty="0" err="1"/>
              <a:t>Бағалар</a:t>
            </a:r>
            <a:r>
              <a:rPr lang="ru-RU" dirty="0"/>
              <a:t> осы </a:t>
            </a:r>
            <a:r>
              <a:rPr lang="ru-RU" dirty="0" err="1"/>
              <a:t>аймақта</a:t>
            </a:r>
            <a:r>
              <a:rPr lang="ru-RU" dirty="0"/>
              <a:t> </a:t>
            </a:r>
            <a:r>
              <a:rPr lang="ru-RU" dirty="0" err="1"/>
              <a:t>кеңінен</a:t>
            </a:r>
            <a:r>
              <a:rPr lang="ru-RU" dirty="0"/>
              <a:t> </a:t>
            </a:r>
            <a:r>
              <a:rPr lang="ru-RU" dirty="0" err="1"/>
              <a:t>таралған</a:t>
            </a:r>
            <a:r>
              <a:rPr lang="ru-RU" dirty="0"/>
              <a:t> </a:t>
            </a:r>
            <a:r>
              <a:rPr lang="ru-RU" dirty="0" err="1"/>
              <a:t>конструкциялық</a:t>
            </a:r>
            <a:r>
              <a:rPr lang="ru-RU" dirty="0"/>
              <a:t> </a:t>
            </a:r>
            <a:r>
              <a:rPr lang="ru-RU" dirty="0" err="1"/>
              <a:t>шешіммен</a:t>
            </a:r>
            <a:r>
              <a:rPr lang="ru-RU" dirty="0"/>
              <a:t> </a:t>
            </a:r>
            <a:r>
              <a:rPr lang="ru-RU" dirty="0" err="1"/>
              <a:t>типтік</a:t>
            </a:r>
            <a:r>
              <a:rPr lang="ru-RU" dirty="0"/>
              <a:t> </a:t>
            </a:r>
            <a:r>
              <a:rPr lang="ru-RU" dirty="0" err="1"/>
              <a:t>жобалар</a:t>
            </a:r>
            <a:r>
              <a:rPr lang="ru-RU" dirty="0"/>
              <a:t> </a:t>
            </a:r>
            <a:r>
              <a:rPr lang="ru-RU" dirty="0" err="1"/>
              <a:t>бойынша</a:t>
            </a:r>
            <a:r>
              <a:rPr lang="ru-RU" dirty="0"/>
              <a:t> </a:t>
            </a:r>
            <a:r>
              <a:rPr lang="ru-RU" dirty="0" err="1"/>
              <a:t>тұрғызылатын</a:t>
            </a:r>
            <a:r>
              <a:rPr lang="ru-RU" dirty="0"/>
              <a:t> </a:t>
            </a:r>
            <a:r>
              <a:rPr lang="ru-RU" dirty="0" err="1"/>
              <a:t>жалпы</a:t>
            </a:r>
            <a:r>
              <a:rPr lang="ru-RU" dirty="0"/>
              <a:t> </a:t>
            </a:r>
            <a:r>
              <a:rPr lang="ru-RU" dirty="0" err="1"/>
              <a:t>ғимаратқа</a:t>
            </a:r>
            <a:r>
              <a:rPr lang="ru-RU" dirty="0"/>
              <a:t> </a:t>
            </a:r>
            <a:r>
              <a:rPr lang="ru-RU" dirty="0" err="1"/>
              <a:t>анықталған</a:t>
            </a:r>
            <a:r>
              <a:rPr lang="ru-RU" dirty="0"/>
              <a:t>. </a:t>
            </a:r>
            <a:r>
              <a:rPr lang="ru-RU" dirty="0" err="1"/>
              <a:t>Бұл</a:t>
            </a:r>
            <a:r>
              <a:rPr lang="ru-RU" dirty="0"/>
              <a:t> </a:t>
            </a:r>
            <a:r>
              <a:rPr lang="ru-RU" dirty="0" err="1"/>
              <a:t>кезде</a:t>
            </a:r>
            <a:r>
              <a:rPr lang="ru-RU" dirty="0"/>
              <a:t> </a:t>
            </a:r>
            <a:r>
              <a:rPr lang="ru-RU" dirty="0" err="1"/>
              <a:t>жергілікті</a:t>
            </a:r>
            <a:r>
              <a:rPr lang="ru-RU" dirty="0"/>
              <a:t> </a:t>
            </a:r>
            <a:r>
              <a:rPr lang="ru-RU" dirty="0" err="1"/>
              <a:t>құрылыс</a:t>
            </a:r>
            <a:r>
              <a:rPr lang="ru-RU" dirty="0"/>
              <a:t> </a:t>
            </a:r>
            <a:r>
              <a:rPr lang="ru-RU" dirty="0" err="1"/>
              <a:t>материалдармен</a:t>
            </a:r>
            <a:r>
              <a:rPr lang="ru-RU" dirty="0"/>
              <a:t>, </a:t>
            </a:r>
            <a:r>
              <a:rPr lang="ru-RU" dirty="0" err="1"/>
              <a:t>бұйымдар</a:t>
            </a:r>
            <a:r>
              <a:rPr lang="ru-RU" dirty="0"/>
              <a:t> мен </a:t>
            </a:r>
            <a:r>
              <a:rPr lang="ru-RU" dirty="0" err="1"/>
              <a:t>конструкциялармен</a:t>
            </a:r>
            <a:r>
              <a:rPr lang="ru-RU" dirty="0"/>
              <a:t> </a:t>
            </a:r>
            <a:r>
              <a:rPr lang="ru-RU" dirty="0" err="1"/>
              <a:t>жабдықтау</a:t>
            </a:r>
            <a:r>
              <a:rPr lang="ru-RU" dirty="0"/>
              <a:t> </a:t>
            </a:r>
            <a:r>
              <a:rPr lang="ru-RU" dirty="0" err="1"/>
              <a:t>мүмкіншілктері</a:t>
            </a:r>
            <a:r>
              <a:rPr lang="ru-RU" dirty="0"/>
              <a:t> </a:t>
            </a:r>
            <a:r>
              <a:rPr lang="ru-RU" dirty="0" err="1"/>
              <a:t>қарастырылған</a:t>
            </a:r>
            <a:r>
              <a:rPr lang="ru-RU" dirty="0"/>
              <a:t>, </a:t>
            </a:r>
            <a:r>
              <a:rPr lang="ru-RU" dirty="0" err="1"/>
              <a:t>ол</a:t>
            </a:r>
            <a:r>
              <a:rPr lang="ru-RU" dirty="0"/>
              <a:t> </a:t>
            </a:r>
            <a:r>
              <a:rPr lang="ru-RU" dirty="0" err="1"/>
              <a:t>үшін</a:t>
            </a:r>
            <a:r>
              <a:rPr lang="ru-RU" dirty="0"/>
              <a:t> </a:t>
            </a:r>
            <a:r>
              <a:rPr lang="ru-RU" dirty="0" err="1"/>
              <a:t>тұтынушылар</a:t>
            </a:r>
            <a:r>
              <a:rPr lang="ru-RU" dirty="0"/>
              <a:t> мен </a:t>
            </a:r>
            <a:r>
              <a:rPr lang="ru-RU" dirty="0" err="1"/>
              <a:t>жергілікті</a:t>
            </a:r>
            <a:r>
              <a:rPr lang="ru-RU" dirty="0"/>
              <a:t> </a:t>
            </a:r>
            <a:r>
              <a:rPr lang="ru-RU" dirty="0" err="1"/>
              <a:t>өндіріс</a:t>
            </a:r>
            <a:r>
              <a:rPr lang="ru-RU" dirty="0"/>
              <a:t> </a:t>
            </a:r>
            <a:r>
              <a:rPr lang="ru-RU" dirty="0" err="1"/>
              <a:t>орындардың</a:t>
            </a:r>
            <a:r>
              <a:rPr lang="ru-RU" dirty="0"/>
              <a:t> </a:t>
            </a:r>
            <a:r>
              <a:rPr lang="ru-RU" dirty="0" err="1"/>
              <a:t>қуаты</a:t>
            </a:r>
            <a:r>
              <a:rPr lang="ru-RU" dirty="0"/>
              <a:t> </a:t>
            </a:r>
            <a:r>
              <a:rPr lang="ru-RU" dirty="0" err="1"/>
              <a:t>бойынша</a:t>
            </a:r>
            <a:r>
              <a:rPr lang="ru-RU" dirty="0"/>
              <a:t> баланс </a:t>
            </a:r>
            <a:r>
              <a:rPr lang="ru-RU" dirty="0" err="1"/>
              <a:t>жүргізіледі</a:t>
            </a:r>
            <a:r>
              <a:rPr lang="ru-RU" dirty="0"/>
              <a:t>.</a:t>
            </a:r>
          </a:p>
          <a:p>
            <a:pPr marL="0" indent="0">
              <a:buNone/>
            </a:pPr>
            <a:r>
              <a:rPr lang="ru-RU" dirty="0"/>
              <a:t>3.	</a:t>
            </a:r>
            <a:r>
              <a:rPr lang="ru-RU" dirty="0" err="1"/>
              <a:t>Негізгі</a:t>
            </a:r>
            <a:r>
              <a:rPr lang="ru-RU" dirty="0"/>
              <a:t> </a:t>
            </a:r>
            <a:r>
              <a:rPr lang="ru-RU" dirty="0" err="1"/>
              <a:t>бағалар</a:t>
            </a:r>
            <a:r>
              <a:rPr lang="ru-RU" dirty="0"/>
              <a:t> мен </a:t>
            </a:r>
            <a:r>
              <a:rPr lang="ru-RU" dirty="0" err="1"/>
              <a:t>бірге</a:t>
            </a:r>
            <a:r>
              <a:rPr lang="ru-RU" dirty="0"/>
              <a:t> </a:t>
            </a:r>
            <a:r>
              <a:rPr lang="ru-RU" dirty="0" err="1"/>
              <a:t>прейскурантқа</a:t>
            </a:r>
            <a:r>
              <a:rPr lang="ru-RU" dirty="0"/>
              <a:t> </a:t>
            </a:r>
            <a:r>
              <a:rPr lang="ru-RU" dirty="0" err="1"/>
              <a:t>бірнеше</a:t>
            </a:r>
            <a:r>
              <a:rPr lang="ru-RU" dirty="0"/>
              <a:t> </a:t>
            </a:r>
            <a:r>
              <a:rPr lang="ru-RU" dirty="0" err="1"/>
              <a:t>анықтаушы</a:t>
            </a:r>
            <a:r>
              <a:rPr lang="ru-RU" dirty="0"/>
              <a:t> </a:t>
            </a:r>
            <a:r>
              <a:rPr lang="ru-RU" dirty="0" err="1"/>
              <a:t>қосымшалар</a:t>
            </a:r>
            <a:r>
              <a:rPr lang="ru-RU" dirty="0"/>
              <a:t> </a:t>
            </a:r>
            <a:r>
              <a:rPr lang="ru-RU" dirty="0" err="1"/>
              <a:t>қарастырылады</a:t>
            </a:r>
            <a:r>
              <a:rPr lang="ru-RU" dirty="0"/>
              <a:t> (</a:t>
            </a:r>
            <a:r>
              <a:rPr lang="ru-RU" dirty="0" err="1"/>
              <a:t>гидрогеологиялық</a:t>
            </a:r>
            <a:r>
              <a:rPr lang="ru-RU" dirty="0"/>
              <a:t> </a:t>
            </a:r>
            <a:r>
              <a:rPr lang="ru-RU" dirty="0" err="1"/>
              <a:t>жағдайға</a:t>
            </a:r>
            <a:r>
              <a:rPr lang="ru-RU" dirty="0"/>
              <a:t>, </a:t>
            </a:r>
            <a:r>
              <a:rPr lang="ru-RU" dirty="0" err="1"/>
              <a:t>тұрғын</a:t>
            </a:r>
            <a:r>
              <a:rPr lang="ru-RU" dirty="0"/>
              <a:t> </a:t>
            </a:r>
            <a:r>
              <a:rPr lang="ru-RU" dirty="0" err="1"/>
              <a:t>үйлердің</a:t>
            </a:r>
            <a:r>
              <a:rPr lang="ru-RU" dirty="0"/>
              <a:t> </a:t>
            </a:r>
            <a:r>
              <a:rPr lang="ru-RU" dirty="0" err="1"/>
              <a:t>әрлеу</a:t>
            </a:r>
            <a:r>
              <a:rPr lang="ru-RU" dirty="0"/>
              <a:t> </a:t>
            </a:r>
            <a:r>
              <a:rPr lang="ru-RU" dirty="0" err="1"/>
              <a:t>жұмыстарының</a:t>
            </a:r>
            <a:r>
              <a:rPr lang="ru-RU" dirty="0"/>
              <a:t> </a:t>
            </a:r>
            <a:r>
              <a:rPr lang="ru-RU" dirty="0" err="1"/>
              <a:t>түрлеріне</a:t>
            </a:r>
            <a:r>
              <a:rPr lang="ru-RU" dirty="0"/>
              <a:t> </a:t>
            </a:r>
            <a:r>
              <a:rPr lang="ru-RU" dirty="0" err="1"/>
              <a:t>типтік</a:t>
            </a:r>
            <a:r>
              <a:rPr lang="ru-RU" dirty="0"/>
              <a:t> </a:t>
            </a:r>
            <a:r>
              <a:rPr lang="ru-RU" dirty="0" err="1"/>
              <a:t>жобада</a:t>
            </a:r>
            <a:r>
              <a:rPr lang="ru-RU" dirty="0"/>
              <a:t> </a:t>
            </a:r>
            <a:r>
              <a:rPr lang="ru-RU" dirty="0" err="1"/>
              <a:t>қарастырылған</a:t>
            </a:r>
            <a:r>
              <a:rPr lang="ru-RU" dirty="0"/>
              <a:t> </a:t>
            </a:r>
            <a:r>
              <a:rPr lang="ru-RU" dirty="0" err="1"/>
              <a:t>варианттық</a:t>
            </a:r>
            <a:r>
              <a:rPr lang="ru-RU" dirty="0"/>
              <a:t> </a:t>
            </a:r>
            <a:r>
              <a:rPr lang="ru-RU" dirty="0" err="1"/>
              <a:t>шешімдерге</a:t>
            </a:r>
            <a:r>
              <a:rPr lang="ru-RU" dirty="0"/>
              <a:t>, </a:t>
            </a:r>
            <a:r>
              <a:rPr lang="ru-RU" dirty="0" err="1"/>
              <a:t>жұмыс</a:t>
            </a:r>
            <a:r>
              <a:rPr lang="ru-RU" dirty="0"/>
              <a:t> </a:t>
            </a:r>
            <a:r>
              <a:rPr lang="ru-RU" dirty="0" err="1"/>
              <a:t>көлемдерінің</a:t>
            </a:r>
            <a:r>
              <a:rPr lang="ru-RU" dirty="0"/>
              <a:t> </a:t>
            </a:r>
            <a:r>
              <a:rPr lang="ru-RU" dirty="0" err="1"/>
              <a:t>өзгеруіне</a:t>
            </a:r>
            <a:r>
              <a:rPr lang="ru-RU" dirty="0"/>
              <a:t>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56126535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50240" y="283430"/>
            <a:ext cx="8831297" cy="597513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dirty="0"/>
              <a:t> </a:t>
            </a:r>
            <a:endParaRPr lang="ru-RU" dirty="0"/>
          </a:p>
        </p:txBody>
      </p:sp>
      <p:sp>
        <p:nvSpPr>
          <p:cNvPr id="11" name="Прямоугольник 10"/>
          <p:cNvSpPr/>
          <p:nvPr/>
        </p:nvSpPr>
        <p:spPr>
          <a:xfrm>
            <a:off x="284480" y="579121"/>
            <a:ext cx="10982960" cy="50783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2. </a:t>
            </a:r>
            <a:r>
              <a:rPr lang="ru-RU" dirty="0" err="1"/>
              <a:t>Іріленген</a:t>
            </a:r>
            <a:r>
              <a:rPr lang="ru-RU" dirty="0"/>
              <a:t> </a:t>
            </a:r>
            <a:r>
              <a:rPr lang="ru-RU" dirty="0" err="1"/>
              <a:t>сметалық</a:t>
            </a:r>
            <a:r>
              <a:rPr lang="ru-RU" dirty="0"/>
              <a:t> </a:t>
            </a:r>
            <a:r>
              <a:rPr lang="ru-RU" dirty="0" err="1"/>
              <a:t>нормалар</a:t>
            </a:r>
            <a:r>
              <a:rPr lang="ru-RU" dirty="0"/>
              <a:t> (ІСН)</a:t>
            </a:r>
          </a:p>
          <a:p>
            <a:endParaRPr lang="ru-RU" dirty="0"/>
          </a:p>
          <a:p>
            <a:r>
              <a:rPr lang="ru-RU" dirty="0" err="1"/>
              <a:t>Егерде</a:t>
            </a:r>
            <a:r>
              <a:rPr lang="ru-RU" dirty="0"/>
              <a:t> </a:t>
            </a:r>
            <a:r>
              <a:rPr lang="ru-RU" dirty="0" err="1"/>
              <a:t>кейбір</a:t>
            </a:r>
            <a:r>
              <a:rPr lang="ru-RU" dirty="0"/>
              <a:t> </a:t>
            </a:r>
            <a:r>
              <a:rPr lang="ru-RU" dirty="0" err="1"/>
              <a:t>объектілердің</a:t>
            </a:r>
            <a:r>
              <a:rPr lang="ru-RU" dirty="0"/>
              <a:t> </a:t>
            </a:r>
            <a:r>
              <a:rPr lang="ru-RU" dirty="0" err="1"/>
              <a:t>құрылысы</a:t>
            </a:r>
            <a:r>
              <a:rPr lang="ru-RU" dirty="0"/>
              <a:t>  </a:t>
            </a:r>
            <a:r>
              <a:rPr lang="ru-RU" dirty="0" err="1"/>
              <a:t>анда-санда</a:t>
            </a:r>
            <a:r>
              <a:rPr lang="ru-RU" dirty="0"/>
              <a:t> </a:t>
            </a:r>
            <a:r>
              <a:rPr lang="ru-RU" dirty="0" err="1"/>
              <a:t>болғанда</a:t>
            </a:r>
            <a:r>
              <a:rPr lang="ru-RU" dirty="0"/>
              <a:t> </a:t>
            </a:r>
            <a:r>
              <a:rPr lang="ru-RU" dirty="0" err="1"/>
              <a:t>прейскурантты</a:t>
            </a:r>
            <a:r>
              <a:rPr lang="ru-RU" dirty="0"/>
              <a:t> </a:t>
            </a:r>
            <a:r>
              <a:rPr lang="ru-RU" dirty="0" err="1"/>
              <a:t>өңдеу</a:t>
            </a:r>
            <a:r>
              <a:rPr lang="ru-RU" dirty="0"/>
              <a:t> </a:t>
            </a:r>
            <a:r>
              <a:rPr lang="ru-RU" dirty="0" err="1"/>
              <a:t>тиімді</a:t>
            </a:r>
            <a:r>
              <a:rPr lang="ru-RU" dirty="0"/>
              <a:t> </a:t>
            </a:r>
            <a:r>
              <a:rPr lang="ru-RU" dirty="0" err="1"/>
              <a:t>емес</a:t>
            </a:r>
            <a:r>
              <a:rPr lang="ru-RU" dirty="0"/>
              <a:t> </a:t>
            </a:r>
            <a:r>
              <a:rPr lang="ru-RU" dirty="0" err="1"/>
              <a:t>болады</a:t>
            </a:r>
            <a:r>
              <a:rPr lang="ru-RU" dirty="0"/>
              <a:t>, </a:t>
            </a:r>
            <a:r>
              <a:rPr lang="ru-RU" dirty="0" err="1"/>
              <a:t>сондықтан</a:t>
            </a:r>
            <a:r>
              <a:rPr lang="ru-RU" dirty="0"/>
              <a:t> </a:t>
            </a:r>
            <a:r>
              <a:rPr lang="ru-RU" dirty="0" err="1"/>
              <a:t>іріленген</a:t>
            </a:r>
            <a:r>
              <a:rPr lang="ru-RU" dirty="0"/>
              <a:t> </a:t>
            </a:r>
            <a:r>
              <a:rPr lang="ru-RU" dirty="0" err="1"/>
              <a:t>сметалық</a:t>
            </a:r>
            <a:r>
              <a:rPr lang="ru-RU" dirty="0"/>
              <a:t> </a:t>
            </a:r>
            <a:r>
              <a:rPr lang="ru-RU" dirty="0" err="1"/>
              <a:t>нормаларды</a:t>
            </a:r>
            <a:r>
              <a:rPr lang="ru-RU" dirty="0"/>
              <a:t> </a:t>
            </a:r>
            <a:r>
              <a:rPr lang="ru-RU" dirty="0" err="1"/>
              <a:t>қолдану</a:t>
            </a:r>
            <a:r>
              <a:rPr lang="ru-RU" dirty="0"/>
              <a:t> </a:t>
            </a:r>
            <a:r>
              <a:rPr lang="ru-RU" dirty="0" err="1"/>
              <a:t>және</a:t>
            </a:r>
            <a:r>
              <a:rPr lang="ru-RU" dirty="0"/>
              <a:t> </a:t>
            </a:r>
            <a:r>
              <a:rPr lang="ru-RU" dirty="0" err="1"/>
              <a:t>олардың</a:t>
            </a:r>
            <a:r>
              <a:rPr lang="ru-RU" dirty="0"/>
              <a:t> </a:t>
            </a:r>
            <a:r>
              <a:rPr lang="ru-RU" dirty="0" err="1"/>
              <a:t>негізінде</a:t>
            </a:r>
            <a:r>
              <a:rPr lang="ru-RU" dirty="0"/>
              <a:t> </a:t>
            </a:r>
            <a:r>
              <a:rPr lang="ru-RU" dirty="0" err="1"/>
              <a:t>іріленген</a:t>
            </a:r>
            <a:r>
              <a:rPr lang="ru-RU" dirty="0"/>
              <a:t> </a:t>
            </a:r>
            <a:r>
              <a:rPr lang="ru-RU" dirty="0" err="1"/>
              <a:t>сметалық</a:t>
            </a:r>
            <a:r>
              <a:rPr lang="ru-RU" dirty="0"/>
              <a:t> </a:t>
            </a:r>
            <a:r>
              <a:rPr lang="ru-RU" dirty="0" err="1"/>
              <a:t>бағаларды</a:t>
            </a:r>
            <a:r>
              <a:rPr lang="ru-RU" dirty="0"/>
              <a:t> </a:t>
            </a:r>
            <a:r>
              <a:rPr lang="ru-RU" dirty="0" err="1"/>
              <a:t>жасаған</a:t>
            </a:r>
            <a:r>
              <a:rPr lang="ru-RU" dirty="0"/>
              <a:t> </a:t>
            </a:r>
            <a:r>
              <a:rPr lang="ru-RU" dirty="0" err="1"/>
              <a:t>жөн</a:t>
            </a:r>
            <a:r>
              <a:rPr lang="ru-RU" dirty="0"/>
              <a:t>. ІСН 2 </a:t>
            </a:r>
            <a:r>
              <a:rPr lang="ru-RU" dirty="0" err="1"/>
              <a:t>тобы</a:t>
            </a:r>
            <a:r>
              <a:rPr lang="ru-RU" dirty="0"/>
              <a:t> бар: </a:t>
            </a:r>
            <a:r>
              <a:rPr lang="ru-RU" dirty="0" err="1"/>
              <a:t>ғимарат</a:t>
            </a:r>
            <a:r>
              <a:rPr lang="ru-RU" dirty="0"/>
              <a:t> пен </a:t>
            </a:r>
            <a:r>
              <a:rPr lang="ru-RU" dirty="0" err="1"/>
              <a:t>үймеретке</a:t>
            </a:r>
            <a:r>
              <a:rPr lang="ru-RU" dirty="0"/>
              <a:t> </a:t>
            </a:r>
            <a:r>
              <a:rPr lang="ru-RU" dirty="0" err="1"/>
              <a:t>жалпы</a:t>
            </a:r>
            <a:r>
              <a:rPr lang="ru-RU" dirty="0"/>
              <a:t> </a:t>
            </a:r>
            <a:r>
              <a:rPr lang="ru-RU" dirty="0" err="1"/>
              <a:t>нормалары</a:t>
            </a:r>
            <a:r>
              <a:rPr lang="ru-RU" dirty="0"/>
              <a:t> </a:t>
            </a:r>
            <a:r>
              <a:rPr lang="ru-RU" dirty="0" err="1"/>
              <a:t>және</a:t>
            </a:r>
            <a:r>
              <a:rPr lang="ru-RU" dirty="0"/>
              <a:t> </a:t>
            </a:r>
            <a:r>
              <a:rPr lang="ru-RU" dirty="0" err="1"/>
              <a:t>ғимараттың</a:t>
            </a:r>
            <a:r>
              <a:rPr lang="ru-RU" dirty="0"/>
              <a:t> </a:t>
            </a:r>
            <a:r>
              <a:rPr lang="ru-RU" dirty="0" err="1"/>
              <a:t>конструкциялық</a:t>
            </a:r>
            <a:r>
              <a:rPr lang="ru-RU" dirty="0"/>
              <a:t> </a:t>
            </a:r>
            <a:r>
              <a:rPr lang="ru-RU" dirty="0" err="1"/>
              <a:t>бөлігіне</a:t>
            </a:r>
            <a:r>
              <a:rPr lang="ru-RU" dirty="0"/>
              <a:t> </a:t>
            </a:r>
            <a:r>
              <a:rPr lang="ru-RU" dirty="0" err="1"/>
              <a:t>немесе</a:t>
            </a:r>
            <a:r>
              <a:rPr lang="ru-RU" dirty="0"/>
              <a:t> </a:t>
            </a:r>
            <a:r>
              <a:rPr lang="ru-RU" dirty="0" err="1"/>
              <a:t>жұмыстың</a:t>
            </a:r>
            <a:r>
              <a:rPr lang="ru-RU" dirty="0"/>
              <a:t> </a:t>
            </a:r>
            <a:r>
              <a:rPr lang="ru-RU" dirty="0" err="1"/>
              <a:t>түріне</a:t>
            </a:r>
            <a:r>
              <a:rPr lang="ru-RU" dirty="0"/>
              <a:t> </a:t>
            </a:r>
            <a:r>
              <a:rPr lang="ru-RU" dirty="0" err="1"/>
              <a:t>нормалар</a:t>
            </a:r>
            <a:r>
              <a:rPr lang="ru-RU" dirty="0"/>
              <a:t>.</a:t>
            </a:r>
          </a:p>
          <a:p>
            <a:r>
              <a:rPr lang="ru-RU" dirty="0" err="1"/>
              <a:t>Жалпы</a:t>
            </a:r>
            <a:r>
              <a:rPr lang="ru-RU" dirty="0"/>
              <a:t> </a:t>
            </a:r>
            <a:r>
              <a:rPr lang="ru-RU" dirty="0" err="1"/>
              <a:t>ғимарат</a:t>
            </a:r>
            <a:r>
              <a:rPr lang="ru-RU" dirty="0"/>
              <a:t> пен </a:t>
            </a:r>
            <a:r>
              <a:rPr lang="ru-RU" dirty="0" err="1"/>
              <a:t>үймеретке</a:t>
            </a:r>
            <a:r>
              <a:rPr lang="ru-RU" dirty="0"/>
              <a:t> ІСН </a:t>
            </a:r>
            <a:r>
              <a:rPr lang="ru-RU" dirty="0" err="1"/>
              <a:t>жинақтары</a:t>
            </a:r>
            <a:r>
              <a:rPr lang="ru-RU" dirty="0"/>
              <a:t> </a:t>
            </a:r>
            <a:r>
              <a:rPr lang="ru-RU" dirty="0" err="1"/>
              <a:t>типтік</a:t>
            </a:r>
            <a:r>
              <a:rPr lang="ru-RU" dirty="0"/>
              <a:t> </a:t>
            </a:r>
            <a:r>
              <a:rPr lang="ru-RU" dirty="0" err="1"/>
              <a:t>немесе</a:t>
            </a:r>
            <a:r>
              <a:rPr lang="ru-RU" dirty="0"/>
              <a:t> </a:t>
            </a:r>
            <a:r>
              <a:rPr lang="ru-RU" dirty="0" err="1"/>
              <a:t>қайта</a:t>
            </a:r>
            <a:r>
              <a:rPr lang="ru-RU" dirty="0"/>
              <a:t> </a:t>
            </a:r>
            <a:r>
              <a:rPr lang="ru-RU" dirty="0" err="1"/>
              <a:t>қолданып</a:t>
            </a:r>
            <a:r>
              <a:rPr lang="ru-RU" dirty="0"/>
              <a:t> </a:t>
            </a:r>
            <a:r>
              <a:rPr lang="ru-RU" dirty="0" err="1"/>
              <a:t>жатқан</a:t>
            </a:r>
            <a:r>
              <a:rPr lang="ru-RU" dirty="0"/>
              <a:t> </a:t>
            </a:r>
            <a:r>
              <a:rPr lang="ru-RU" dirty="0" err="1"/>
              <a:t>жақындағы</a:t>
            </a:r>
            <a:r>
              <a:rPr lang="ru-RU" dirty="0"/>
              <a:t> 3-4 </a:t>
            </a:r>
            <a:r>
              <a:rPr lang="ru-RU" dirty="0" err="1"/>
              <a:t>жылда</a:t>
            </a:r>
            <a:r>
              <a:rPr lang="ru-RU" dirty="0"/>
              <a:t> </a:t>
            </a:r>
            <a:r>
              <a:rPr lang="ru-RU" dirty="0" err="1"/>
              <a:t>тиімді</a:t>
            </a:r>
            <a:r>
              <a:rPr lang="ru-RU" dirty="0"/>
              <a:t> </a:t>
            </a:r>
            <a:r>
              <a:rPr lang="ru-RU" dirty="0" err="1"/>
              <a:t>проекттер</a:t>
            </a:r>
            <a:r>
              <a:rPr lang="ru-RU" dirty="0"/>
              <a:t> </a:t>
            </a:r>
            <a:r>
              <a:rPr lang="ru-RU" dirty="0" err="1"/>
              <a:t>бойынша</a:t>
            </a:r>
            <a:r>
              <a:rPr lang="ru-RU" dirty="0"/>
              <a:t> </a:t>
            </a:r>
            <a:r>
              <a:rPr lang="ru-RU" dirty="0" err="1"/>
              <a:t>өңделеді</a:t>
            </a:r>
            <a:r>
              <a:rPr lang="ru-RU" dirty="0"/>
              <a:t>.</a:t>
            </a:r>
          </a:p>
          <a:p>
            <a:r>
              <a:rPr lang="ru-RU" dirty="0" err="1"/>
              <a:t>Прейскуранттардан</a:t>
            </a:r>
            <a:r>
              <a:rPr lang="ru-RU" dirty="0"/>
              <a:t> ІСН </a:t>
            </a:r>
            <a:r>
              <a:rPr lang="ru-RU" dirty="0" err="1"/>
              <a:t>айырмашылығы</a:t>
            </a:r>
            <a:r>
              <a:rPr lang="ru-RU" dirty="0"/>
              <a:t>:</a:t>
            </a:r>
          </a:p>
          <a:p>
            <a:r>
              <a:rPr lang="ru-RU" dirty="0"/>
              <a:t>ІСН да тек </a:t>
            </a:r>
            <a:r>
              <a:rPr lang="ru-RU" dirty="0" err="1"/>
              <a:t>қана</a:t>
            </a:r>
            <a:r>
              <a:rPr lang="ru-RU" dirty="0"/>
              <a:t> </a:t>
            </a:r>
            <a:r>
              <a:rPr lang="ru-RU" dirty="0" err="1"/>
              <a:t>тікелей</a:t>
            </a:r>
            <a:r>
              <a:rPr lang="ru-RU" dirty="0"/>
              <a:t> </a:t>
            </a:r>
            <a:r>
              <a:rPr lang="ru-RU" dirty="0" err="1"/>
              <a:t>шығындар</a:t>
            </a:r>
            <a:r>
              <a:rPr lang="ru-RU" dirty="0"/>
              <a:t> </a:t>
            </a:r>
            <a:r>
              <a:rPr lang="ru-RU" dirty="0" err="1"/>
              <a:t>ескеріледі</a:t>
            </a:r>
            <a:r>
              <a:rPr lang="ru-RU" dirty="0"/>
              <a:t>. </a:t>
            </a:r>
            <a:r>
              <a:rPr lang="ru-RU" dirty="0" err="1"/>
              <a:t>Жегілікті</a:t>
            </a:r>
            <a:r>
              <a:rPr lang="ru-RU" dirty="0"/>
              <a:t> </a:t>
            </a:r>
            <a:r>
              <a:rPr lang="ru-RU" dirty="0" err="1"/>
              <a:t>материалдардың</a:t>
            </a:r>
            <a:r>
              <a:rPr lang="ru-RU" dirty="0"/>
              <a:t> </a:t>
            </a:r>
            <a:r>
              <a:rPr lang="ru-RU" dirty="0" err="1"/>
              <a:t>шығындары</a:t>
            </a:r>
            <a:r>
              <a:rPr lang="ru-RU" dirty="0"/>
              <a:t> </a:t>
            </a:r>
            <a:r>
              <a:rPr lang="ru-RU" dirty="0" err="1"/>
              <a:t>ескерілмейді</a:t>
            </a:r>
            <a:r>
              <a:rPr lang="ru-RU" dirty="0"/>
              <a:t> – </a:t>
            </a:r>
            <a:r>
              <a:rPr lang="ru-RU" dirty="0" err="1"/>
              <a:t>ол</a:t>
            </a:r>
            <a:r>
              <a:rPr lang="ru-RU" dirty="0"/>
              <a:t> </a:t>
            </a:r>
            <a:r>
              <a:rPr lang="ru-RU" dirty="0" err="1"/>
              <a:t>материалдардың</a:t>
            </a:r>
            <a:r>
              <a:rPr lang="ru-RU" dirty="0"/>
              <a:t> </a:t>
            </a:r>
            <a:r>
              <a:rPr lang="ru-RU" dirty="0" err="1"/>
              <a:t>шығыны</a:t>
            </a:r>
            <a:r>
              <a:rPr lang="ru-RU" dirty="0"/>
              <a:t> </a:t>
            </a:r>
            <a:r>
              <a:rPr lang="ru-RU" dirty="0" err="1"/>
              <a:t>натуралды</a:t>
            </a:r>
            <a:r>
              <a:rPr lang="ru-RU" dirty="0"/>
              <a:t> </a:t>
            </a:r>
            <a:r>
              <a:rPr lang="ru-RU" dirty="0" err="1"/>
              <a:t>көрсеткіштер</a:t>
            </a:r>
            <a:r>
              <a:rPr lang="ru-RU" dirty="0"/>
              <a:t> </a:t>
            </a:r>
            <a:r>
              <a:rPr lang="ru-RU" dirty="0" err="1"/>
              <a:t>түрінде</a:t>
            </a:r>
            <a:r>
              <a:rPr lang="ru-RU" dirty="0"/>
              <a:t> </a:t>
            </a:r>
            <a:r>
              <a:rPr lang="ru-RU" dirty="0" err="1"/>
              <a:t>бөлек</a:t>
            </a:r>
            <a:r>
              <a:rPr lang="ru-RU" dirty="0"/>
              <a:t> </a:t>
            </a:r>
            <a:r>
              <a:rPr lang="ru-RU" dirty="0" err="1"/>
              <a:t>кестеде</a:t>
            </a:r>
            <a:r>
              <a:rPr lang="ru-RU" dirty="0"/>
              <a:t> </a:t>
            </a:r>
            <a:r>
              <a:rPr lang="ru-RU" dirty="0" err="1"/>
              <a:t>келіріледі</a:t>
            </a:r>
            <a:r>
              <a:rPr lang="ru-RU" dirty="0"/>
              <a:t> (</a:t>
            </a:r>
            <a:r>
              <a:rPr lang="ru-RU" dirty="0" err="1"/>
              <a:t>аймақтық</a:t>
            </a:r>
            <a:r>
              <a:rPr lang="ru-RU" dirty="0"/>
              <a:t> </a:t>
            </a:r>
            <a:r>
              <a:rPr lang="ru-RU" dirty="0" err="1"/>
              <a:t>бағалар</a:t>
            </a:r>
            <a:r>
              <a:rPr lang="ru-RU" dirty="0"/>
              <a:t> </a:t>
            </a:r>
            <a:r>
              <a:rPr lang="ru-RU" dirty="0" err="1"/>
              <a:t>жинағы</a:t>
            </a:r>
            <a:r>
              <a:rPr lang="ru-RU" dirty="0"/>
              <a:t> </a:t>
            </a:r>
            <a:r>
              <a:rPr lang="ru-RU" dirty="0" err="1"/>
              <a:t>бойынша</a:t>
            </a:r>
            <a:r>
              <a:rPr lang="ru-RU" dirty="0"/>
              <a:t> </a:t>
            </a:r>
            <a:r>
              <a:rPr lang="ru-RU" dirty="0" err="1"/>
              <a:t>анықталған</a:t>
            </a:r>
            <a:r>
              <a:rPr lang="ru-RU" dirty="0"/>
              <a:t> </a:t>
            </a:r>
            <a:r>
              <a:rPr lang="ru-RU" dirty="0" err="1"/>
              <a:t>құн</a:t>
            </a:r>
            <a:r>
              <a:rPr lang="ru-RU" dirty="0"/>
              <a:t> </a:t>
            </a:r>
            <a:r>
              <a:rPr lang="ru-RU" dirty="0" err="1"/>
              <a:t>шығындары</a:t>
            </a:r>
            <a:r>
              <a:rPr lang="ru-RU" dirty="0"/>
              <a:t> ІСН </a:t>
            </a:r>
            <a:r>
              <a:rPr lang="ru-RU" dirty="0" err="1"/>
              <a:t>бойынша</a:t>
            </a:r>
            <a:r>
              <a:rPr lang="ru-RU" dirty="0"/>
              <a:t>  смета </a:t>
            </a:r>
            <a:r>
              <a:rPr lang="ru-RU" dirty="0" err="1"/>
              <a:t>жасағанда</a:t>
            </a:r>
            <a:r>
              <a:rPr lang="ru-RU" dirty="0"/>
              <a:t> </a:t>
            </a:r>
            <a:r>
              <a:rPr lang="ru-RU" dirty="0" err="1"/>
              <a:t>оның</a:t>
            </a:r>
            <a:r>
              <a:rPr lang="ru-RU" dirty="0"/>
              <a:t> </a:t>
            </a:r>
            <a:r>
              <a:rPr lang="ru-RU" dirty="0" err="1"/>
              <a:t>іщінде</a:t>
            </a:r>
            <a:r>
              <a:rPr lang="ru-RU" dirty="0"/>
              <a:t> </a:t>
            </a:r>
            <a:r>
              <a:rPr lang="ru-RU" dirty="0" err="1"/>
              <a:t>қосылады</a:t>
            </a:r>
            <a:r>
              <a:rPr lang="ru-RU" dirty="0"/>
              <a:t>). </a:t>
            </a:r>
            <a:r>
              <a:rPr lang="ru-RU" dirty="0" err="1"/>
              <a:t>Нормаларға</a:t>
            </a:r>
            <a:r>
              <a:rPr lang="ru-RU" dirty="0"/>
              <a:t> </a:t>
            </a:r>
            <a:r>
              <a:rPr lang="ru-RU" dirty="0" err="1"/>
              <a:t>тағы</a:t>
            </a:r>
            <a:r>
              <a:rPr lang="ru-RU" dirty="0"/>
              <a:t> да  </a:t>
            </a:r>
            <a:r>
              <a:rPr lang="ru-RU" dirty="0" err="1"/>
              <a:t>үстеме</a:t>
            </a:r>
            <a:r>
              <a:rPr lang="ru-RU" dirty="0"/>
              <a:t> </a:t>
            </a:r>
            <a:r>
              <a:rPr lang="ru-RU" dirty="0" err="1"/>
              <a:t>шығындар</a:t>
            </a:r>
            <a:r>
              <a:rPr lang="ru-RU" dirty="0"/>
              <a:t>, </a:t>
            </a:r>
            <a:r>
              <a:rPr lang="ru-RU" dirty="0" err="1"/>
              <a:t>нормаланбайтын</a:t>
            </a:r>
            <a:r>
              <a:rPr lang="ru-RU" dirty="0"/>
              <a:t> </a:t>
            </a:r>
            <a:r>
              <a:rPr lang="ru-RU" dirty="0" err="1"/>
              <a:t>шығындар</a:t>
            </a:r>
            <a:r>
              <a:rPr lang="ru-RU" dirty="0"/>
              <a:t> </a:t>
            </a:r>
            <a:r>
              <a:rPr lang="ru-RU" dirty="0" err="1"/>
              <a:t>және</a:t>
            </a:r>
            <a:r>
              <a:rPr lang="ru-RU" dirty="0"/>
              <a:t> </a:t>
            </a:r>
            <a:r>
              <a:rPr lang="ru-RU" dirty="0" err="1"/>
              <a:t>басқа</a:t>
            </a:r>
            <a:r>
              <a:rPr lang="ru-RU" dirty="0"/>
              <a:t> </a:t>
            </a:r>
            <a:r>
              <a:rPr lang="ru-RU" dirty="0" err="1"/>
              <a:t>лимиттенген</a:t>
            </a:r>
            <a:r>
              <a:rPr lang="ru-RU" dirty="0"/>
              <a:t> </a:t>
            </a:r>
            <a:r>
              <a:rPr lang="ru-RU" dirty="0" err="1"/>
              <a:t>шығындар</a:t>
            </a:r>
            <a:r>
              <a:rPr lang="ru-RU" dirty="0"/>
              <a:t> </a:t>
            </a:r>
            <a:r>
              <a:rPr lang="ru-RU" dirty="0" err="1"/>
              <a:t>кірмейді</a:t>
            </a:r>
            <a:r>
              <a:rPr lang="ru-RU" dirty="0"/>
              <a:t>.</a:t>
            </a:r>
          </a:p>
          <a:p>
            <a:r>
              <a:rPr lang="ru-RU" dirty="0"/>
              <a:t>ІСН </a:t>
            </a:r>
            <a:r>
              <a:rPr lang="ru-RU" dirty="0" err="1"/>
              <a:t>нің</a:t>
            </a:r>
            <a:r>
              <a:rPr lang="ru-RU" dirty="0"/>
              <a:t> </a:t>
            </a:r>
            <a:r>
              <a:rPr lang="ru-RU" dirty="0" err="1"/>
              <a:t>мұндай</a:t>
            </a:r>
            <a:r>
              <a:rPr lang="ru-RU" dirty="0"/>
              <a:t> </a:t>
            </a:r>
            <a:r>
              <a:rPr lang="ru-RU" dirty="0" err="1"/>
              <a:t>құрылымы</a:t>
            </a:r>
            <a:r>
              <a:rPr lang="ru-RU" dirty="0"/>
              <a:t> </a:t>
            </a:r>
            <a:r>
              <a:rPr lang="ru-RU" dirty="0" err="1"/>
              <a:t>типтік</a:t>
            </a:r>
            <a:r>
              <a:rPr lang="ru-RU" dirty="0"/>
              <a:t> </a:t>
            </a:r>
            <a:r>
              <a:rPr lang="ru-RU" dirty="0" err="1"/>
              <a:t>жобалаудың</a:t>
            </a:r>
            <a:r>
              <a:rPr lang="ru-RU" dirty="0"/>
              <a:t> </a:t>
            </a:r>
            <a:r>
              <a:rPr lang="ru-RU" dirty="0" err="1"/>
              <a:t>жетістіктерін</a:t>
            </a:r>
            <a:r>
              <a:rPr lang="ru-RU" dirty="0"/>
              <a:t> </a:t>
            </a:r>
            <a:r>
              <a:rPr lang="ru-RU" dirty="0" err="1"/>
              <a:t>номаларды</a:t>
            </a:r>
            <a:r>
              <a:rPr lang="ru-RU" dirty="0"/>
              <a:t> </a:t>
            </a:r>
            <a:r>
              <a:rPr lang="ru-RU" dirty="0" err="1"/>
              <a:t>кейбір</a:t>
            </a:r>
            <a:r>
              <a:rPr lang="ru-RU" dirty="0"/>
              <a:t> </a:t>
            </a:r>
            <a:r>
              <a:rPr lang="ru-RU" dirty="0" err="1"/>
              <a:t>аймақтарда</a:t>
            </a:r>
            <a:r>
              <a:rPr lang="ru-RU" dirty="0"/>
              <a:t> </a:t>
            </a:r>
            <a:r>
              <a:rPr lang="ru-RU" dirty="0" err="1"/>
              <a:t>шектеулі</a:t>
            </a:r>
            <a:r>
              <a:rPr lang="ru-RU" dirty="0"/>
              <a:t> </a:t>
            </a:r>
            <a:r>
              <a:rPr lang="ru-RU" dirty="0" err="1"/>
              <a:t>қолданудың</a:t>
            </a:r>
            <a:r>
              <a:rPr lang="ru-RU" dirty="0"/>
              <a:t> </a:t>
            </a:r>
            <a:r>
              <a:rPr lang="ru-RU" dirty="0" err="1"/>
              <a:t>мүмкіншіліктерін</a:t>
            </a:r>
            <a:r>
              <a:rPr lang="ru-RU" dirty="0"/>
              <a:t> </a:t>
            </a:r>
            <a:r>
              <a:rPr lang="ru-RU" dirty="0" err="1"/>
              <a:t>біріктіреді</a:t>
            </a:r>
            <a:r>
              <a:rPr lang="ru-RU" dirty="0"/>
              <a:t>.</a:t>
            </a:r>
          </a:p>
          <a:p>
            <a:r>
              <a:rPr lang="ru-RU" dirty="0"/>
              <a:t>ІСН </a:t>
            </a:r>
            <a:r>
              <a:rPr lang="ru-RU" dirty="0" err="1"/>
              <a:t>негізінде</a:t>
            </a:r>
            <a:r>
              <a:rPr lang="ru-RU" dirty="0"/>
              <a:t> </a:t>
            </a:r>
            <a:r>
              <a:rPr lang="ru-RU" dirty="0" err="1"/>
              <a:t>іріленген</a:t>
            </a:r>
            <a:r>
              <a:rPr lang="ru-RU" dirty="0"/>
              <a:t> </a:t>
            </a:r>
            <a:r>
              <a:rPr lang="ru-RU" dirty="0" err="1"/>
              <a:t>бағаларды</a:t>
            </a:r>
            <a:r>
              <a:rPr lang="ru-RU" dirty="0"/>
              <a:t> </a:t>
            </a:r>
            <a:r>
              <a:rPr lang="ru-RU" dirty="0" err="1"/>
              <a:t>өңдеу</a:t>
            </a:r>
            <a:r>
              <a:rPr lang="ru-RU" dirty="0"/>
              <a:t> </a:t>
            </a:r>
            <a:r>
              <a:rPr lang="ru-RU" dirty="0" err="1"/>
              <a:t>нұсқауы</a:t>
            </a:r>
            <a:r>
              <a:rPr lang="ru-RU" dirty="0"/>
              <a:t> </a:t>
            </a:r>
            <a:r>
              <a:rPr lang="ru-RU" dirty="0" err="1"/>
              <a:t>элементтік</a:t>
            </a:r>
            <a:r>
              <a:rPr lang="ru-RU" dirty="0"/>
              <a:t> </a:t>
            </a:r>
            <a:r>
              <a:rPr lang="ru-RU" dirty="0" err="1"/>
              <a:t>сметалық</a:t>
            </a:r>
            <a:r>
              <a:rPr lang="ru-RU" dirty="0"/>
              <a:t> </a:t>
            </a:r>
            <a:r>
              <a:rPr lang="ru-RU" dirty="0" err="1"/>
              <a:t>нормалар</a:t>
            </a:r>
            <a:r>
              <a:rPr lang="ru-RU" dirty="0"/>
              <a:t> </a:t>
            </a:r>
            <a:r>
              <a:rPr lang="ru-RU" dirty="0" err="1"/>
              <a:t>негізінде</a:t>
            </a:r>
            <a:r>
              <a:rPr lang="ru-RU" dirty="0"/>
              <a:t> </a:t>
            </a:r>
            <a:r>
              <a:rPr lang="ru-RU" dirty="0" err="1"/>
              <a:t>бірлік</a:t>
            </a:r>
            <a:r>
              <a:rPr lang="ru-RU" dirty="0"/>
              <a:t> </a:t>
            </a:r>
            <a:r>
              <a:rPr lang="ru-RU" dirty="0" err="1"/>
              <a:t>бағаларды</a:t>
            </a:r>
            <a:r>
              <a:rPr lang="ru-RU" dirty="0"/>
              <a:t> </a:t>
            </a:r>
            <a:r>
              <a:rPr lang="ru-RU" dirty="0" err="1"/>
              <a:t>анықтаудың</a:t>
            </a:r>
            <a:r>
              <a:rPr lang="ru-RU" dirty="0"/>
              <a:t> </a:t>
            </a:r>
            <a:r>
              <a:rPr lang="ru-RU" dirty="0" err="1"/>
              <a:t>нұсқауына</a:t>
            </a:r>
            <a:r>
              <a:rPr lang="ru-RU" dirty="0"/>
              <a:t> </a:t>
            </a:r>
            <a:r>
              <a:rPr lang="ru-RU" dirty="0" err="1"/>
              <a:t>сәйкес</a:t>
            </a:r>
            <a:r>
              <a:rPr lang="ru-RU" dirty="0"/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405619442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Объект 4"/>
          <p:cNvSpPr>
            <a:spLocks noGrp="1"/>
          </p:cNvSpPr>
          <p:nvPr>
            <p:ph idx="1"/>
          </p:nvPr>
        </p:nvSpPr>
        <p:spPr>
          <a:xfrm>
            <a:off x="690255" y="639893"/>
            <a:ext cx="10364452" cy="3424107"/>
          </a:xfrm>
        </p:spPr>
        <p:txBody>
          <a:bodyPr/>
          <a:lstStyle/>
          <a:p>
            <a:pPr marL="0" indent="0">
              <a:buNone/>
            </a:pPr>
            <a:r>
              <a:rPr lang="ru-RU" dirty="0"/>
              <a:t> </a:t>
            </a:r>
            <a:r>
              <a:rPr lang="ru-RU" dirty="0" err="1"/>
              <a:t>Бақылау</a:t>
            </a:r>
            <a:r>
              <a:rPr lang="ru-RU" dirty="0"/>
              <a:t> </a:t>
            </a:r>
            <a:r>
              <a:rPr lang="ru-RU" dirty="0" err="1"/>
              <a:t>сұрақтары</a:t>
            </a:r>
            <a:r>
              <a:rPr lang="ru-RU" dirty="0"/>
              <a:t>:</a:t>
            </a:r>
          </a:p>
          <a:p>
            <a:pPr marL="0" indent="0">
              <a:buNone/>
            </a:pPr>
            <a:r>
              <a:rPr lang="ru-RU" dirty="0"/>
              <a:t>1.	Прейскурант </a:t>
            </a:r>
            <a:r>
              <a:rPr lang="ru-RU" dirty="0" err="1"/>
              <a:t>деген</a:t>
            </a:r>
            <a:r>
              <a:rPr lang="ru-RU" dirty="0"/>
              <a:t> не?</a:t>
            </a:r>
          </a:p>
          <a:p>
            <a:pPr marL="0" indent="0">
              <a:buNone/>
            </a:pPr>
            <a:r>
              <a:rPr lang="ru-RU" dirty="0"/>
              <a:t>2.	</a:t>
            </a:r>
            <a:r>
              <a:rPr lang="ru-RU" dirty="0" err="1"/>
              <a:t>Прейскурантты</a:t>
            </a:r>
            <a:r>
              <a:rPr lang="ru-RU" dirty="0"/>
              <a:t> </a:t>
            </a:r>
            <a:r>
              <a:rPr lang="ru-RU" dirty="0" err="1"/>
              <a:t>жасау</a:t>
            </a:r>
            <a:r>
              <a:rPr lang="ru-RU" dirty="0"/>
              <a:t> </a:t>
            </a:r>
            <a:r>
              <a:rPr lang="ru-RU" dirty="0" err="1"/>
              <a:t>тәртібі</a:t>
            </a:r>
            <a:endParaRPr lang="ru-RU" dirty="0"/>
          </a:p>
          <a:p>
            <a:pPr marL="0" indent="0">
              <a:buNone/>
            </a:pPr>
            <a:r>
              <a:rPr lang="ru-RU" dirty="0"/>
              <a:t>3.	Прейскурант неге </a:t>
            </a:r>
            <a:r>
              <a:rPr lang="ru-RU" dirty="0" err="1"/>
              <a:t>негіз</a:t>
            </a:r>
            <a:r>
              <a:rPr lang="ru-RU" dirty="0"/>
              <a:t> </a:t>
            </a:r>
            <a:r>
              <a:rPr lang="ru-RU" dirty="0" err="1"/>
              <a:t>болады</a:t>
            </a:r>
            <a:r>
              <a:rPr lang="ru-RU" dirty="0"/>
              <a:t>?</a:t>
            </a:r>
          </a:p>
          <a:p>
            <a:pPr marL="0" indent="0">
              <a:buNone/>
            </a:pPr>
            <a:r>
              <a:rPr lang="ru-RU" dirty="0"/>
              <a:t>4.	</a:t>
            </a:r>
            <a:r>
              <a:rPr lang="ru-RU" dirty="0" err="1"/>
              <a:t>Іріленген</a:t>
            </a:r>
            <a:r>
              <a:rPr lang="ru-RU" dirty="0"/>
              <a:t> </a:t>
            </a:r>
            <a:r>
              <a:rPr lang="ru-RU" dirty="0" err="1"/>
              <a:t>сметалық</a:t>
            </a:r>
            <a:r>
              <a:rPr lang="ru-RU" dirty="0"/>
              <a:t> норма </a:t>
            </a:r>
            <a:r>
              <a:rPr lang="ru-RU" dirty="0" err="1"/>
              <a:t>деген</a:t>
            </a:r>
            <a:r>
              <a:rPr lang="ru-RU" dirty="0"/>
              <a:t> не?</a:t>
            </a:r>
          </a:p>
          <a:p>
            <a:pPr marL="0" indent="0">
              <a:buNone/>
            </a:pPr>
            <a:r>
              <a:rPr lang="ru-RU" dirty="0"/>
              <a:t>5.	</a:t>
            </a:r>
            <a:r>
              <a:rPr lang="ru-RU" dirty="0" err="1"/>
              <a:t>Іріленген</a:t>
            </a:r>
            <a:r>
              <a:rPr lang="ru-RU" dirty="0"/>
              <a:t> </a:t>
            </a:r>
            <a:r>
              <a:rPr lang="ru-RU" dirty="0" err="1"/>
              <a:t>сметалық</a:t>
            </a:r>
            <a:r>
              <a:rPr lang="ru-RU" dirty="0"/>
              <a:t> норма неге </a:t>
            </a:r>
            <a:r>
              <a:rPr lang="ru-RU" dirty="0" err="1"/>
              <a:t>қажет</a:t>
            </a:r>
            <a:r>
              <a:rPr lang="ru-RU" dirty="0"/>
              <a:t>?</a:t>
            </a:r>
          </a:p>
          <a:p>
            <a:pPr marL="0" indent="0">
              <a:buNone/>
            </a:pPr>
            <a:r>
              <a:rPr lang="ru-RU" dirty="0"/>
              <a:t>6.	</a:t>
            </a:r>
            <a:r>
              <a:rPr lang="ru-RU" dirty="0" err="1"/>
              <a:t>Іріленген</a:t>
            </a:r>
            <a:r>
              <a:rPr lang="ru-RU" dirty="0"/>
              <a:t> </a:t>
            </a:r>
            <a:r>
              <a:rPr lang="ru-RU" dirty="0" err="1"/>
              <a:t>сметалық</a:t>
            </a:r>
            <a:r>
              <a:rPr lang="ru-RU" dirty="0"/>
              <a:t> </a:t>
            </a:r>
            <a:r>
              <a:rPr lang="ru-RU" dirty="0" err="1"/>
              <a:t>нормаларды</a:t>
            </a:r>
            <a:r>
              <a:rPr lang="ru-RU" dirty="0"/>
              <a:t> </a:t>
            </a:r>
            <a:r>
              <a:rPr lang="ru-RU" dirty="0" err="1"/>
              <a:t>жасау</a:t>
            </a:r>
            <a:r>
              <a:rPr lang="ru-RU" dirty="0"/>
              <a:t> </a:t>
            </a:r>
            <a:r>
              <a:rPr lang="ru-RU" dirty="0" err="1"/>
              <a:t>тәртібі</a:t>
            </a:r>
            <a:r>
              <a:rPr lang="ru-RU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209929774"/>
      </p:ext>
    </p:extLst>
  </p:cSld>
  <p:clrMapOvr>
    <a:masterClrMapping/>
  </p:clrMapOvr>
</p:sld>
</file>

<file path=ppt/theme/theme1.xml><?xml version="1.0" encoding="utf-8"?>
<a:theme xmlns:a="http://schemas.openxmlformats.org/drawingml/2006/main" name="Капля">
  <a:themeElements>
    <a:clrScheme name="Капля">
      <a:dk1>
        <a:sysClr val="windowText" lastClr="000000"/>
      </a:dk1>
      <a:lt1>
        <a:sysClr val="window" lastClr="FFFFFF"/>
      </a:lt1>
      <a:dk2>
        <a:srgbClr val="355071"/>
      </a:dk2>
      <a:lt2>
        <a:srgbClr val="AABED7"/>
      </a:lt2>
      <a:accent1>
        <a:srgbClr val="2FA3EE"/>
      </a:accent1>
      <a:accent2>
        <a:srgbClr val="4BCAAD"/>
      </a:accent2>
      <a:accent3>
        <a:srgbClr val="86C157"/>
      </a:accent3>
      <a:accent4>
        <a:srgbClr val="D99C3F"/>
      </a:accent4>
      <a:accent5>
        <a:srgbClr val="CE6633"/>
      </a:accent5>
      <a:accent6>
        <a:srgbClr val="A35DD1"/>
      </a:accent6>
      <a:hlink>
        <a:srgbClr val="56BCFE"/>
      </a:hlink>
      <a:folHlink>
        <a:srgbClr val="97C5E3"/>
      </a:folHlink>
    </a:clrScheme>
    <a:fontScheme name="Капля">
      <a:maj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Капля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00000"/>
                <a:lumMod val="108000"/>
              </a:schemeClr>
            </a:gs>
            <a:gs pos="50000">
              <a:schemeClr val="phClr">
                <a:tint val="98000"/>
                <a:shade val="100000"/>
                <a:satMod val="100000"/>
                <a:lumMod val="100000"/>
              </a:schemeClr>
            </a:gs>
            <a:gs pos="100000">
              <a:schemeClr val="phClr">
                <a:shade val="72000"/>
                <a:satMod val="12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>
              <a:shade val="60000"/>
            </a:schemeClr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63500" dist="25400" dir="5400000" algn="ctr" rotWithShape="0">
              <a:srgbClr val="000000">
                <a:alpha val="69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200000"/>
            </a:lightRig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4000"/>
                <a:shade val="100000"/>
                <a:hueMod val="130000"/>
                <a:satMod val="150000"/>
                <a:lumMod val="112000"/>
              </a:schemeClr>
            </a:gs>
            <a:gs pos="100000">
              <a:schemeClr val="phClr">
                <a:shade val="92000"/>
                <a:satMod val="140000"/>
                <a:lumMod val="11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roplet" id="{8984A317-299A-4E50-B45D-BFC9EDE2337A}" vid="{A633B6A3-9E7F-4C10-9C98-2517A3134361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Капля</Template>
  <TotalTime>5774</TotalTime>
  <Words>234</Words>
  <Application>Microsoft Office PowerPoint</Application>
  <PresentationFormat>Широкоэкранный</PresentationFormat>
  <Paragraphs>34</Paragraphs>
  <Slides>5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</vt:i4>
      </vt:variant>
    </vt:vector>
  </HeadingPairs>
  <TitlesOfParts>
    <vt:vector size="8" baseType="lpstr">
      <vt:lpstr>Arial</vt:lpstr>
      <vt:lpstr>Tw Cen MT</vt:lpstr>
      <vt:lpstr>Капля</vt:lpstr>
      <vt:lpstr>Лекция №8  Тақырыбы: Іріленген сметалық нормалар мен прейскуранттар  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Лекция №2 Тақырыбы : Құрылыстың сметалық құны. Құрылыс жинақтау жұмыстарының  сметалық құны</dc:title>
  <dc:creator>Aser</dc:creator>
  <cp:lastModifiedBy>Aser</cp:lastModifiedBy>
  <cp:revision>12</cp:revision>
  <dcterms:created xsi:type="dcterms:W3CDTF">2019-12-17T18:09:27Z</dcterms:created>
  <dcterms:modified xsi:type="dcterms:W3CDTF">2019-12-21T18:59:07Z</dcterms:modified>
</cp:coreProperties>
</file>